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1"/>
  </p:notesMasterIdLst>
  <p:handoutMasterIdLst>
    <p:handoutMasterId r:id="rId132"/>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0" r:id="rId23"/>
    <p:sldId id="359" r:id="rId24"/>
    <p:sldId id="360" r:id="rId25"/>
    <p:sldId id="361" r:id="rId26"/>
    <p:sldId id="362" r:id="rId27"/>
    <p:sldId id="363" r:id="rId28"/>
    <p:sldId id="368" r:id="rId29"/>
    <p:sldId id="383" r:id="rId30"/>
    <p:sldId id="366" r:id="rId31"/>
    <p:sldId id="365" r:id="rId32"/>
    <p:sldId id="367" r:id="rId33"/>
    <p:sldId id="371" r:id="rId34"/>
    <p:sldId id="372" r:id="rId35"/>
    <p:sldId id="373" r:id="rId36"/>
    <p:sldId id="342" r:id="rId37"/>
    <p:sldId id="380" r:id="rId38"/>
    <p:sldId id="381" r:id="rId39"/>
    <p:sldId id="382" r:id="rId40"/>
    <p:sldId id="364" r:id="rId41"/>
    <p:sldId id="345" r:id="rId42"/>
    <p:sldId id="376" r:id="rId43"/>
    <p:sldId id="377" r:id="rId44"/>
    <p:sldId id="378" r:id="rId45"/>
    <p:sldId id="379" r:id="rId46"/>
    <p:sldId id="344" r:id="rId47"/>
    <p:sldId id="357" r:id="rId48"/>
    <p:sldId id="384" r:id="rId49"/>
    <p:sldId id="388" r:id="rId50"/>
    <p:sldId id="369" r:id="rId51"/>
    <p:sldId id="385" r:id="rId52"/>
    <p:sldId id="386" r:id="rId53"/>
    <p:sldId id="387" r:id="rId54"/>
    <p:sldId id="392" r:id="rId55"/>
    <p:sldId id="405" r:id="rId56"/>
    <p:sldId id="390" r:id="rId57"/>
    <p:sldId id="410" r:id="rId58"/>
    <p:sldId id="391" r:id="rId59"/>
    <p:sldId id="394" r:id="rId60"/>
    <p:sldId id="393" r:id="rId61"/>
    <p:sldId id="412" r:id="rId62"/>
    <p:sldId id="395" r:id="rId63"/>
    <p:sldId id="397" r:id="rId64"/>
    <p:sldId id="399" r:id="rId65"/>
    <p:sldId id="400" r:id="rId66"/>
    <p:sldId id="401" r:id="rId67"/>
    <p:sldId id="407" r:id="rId68"/>
    <p:sldId id="408" r:id="rId69"/>
    <p:sldId id="409" r:id="rId70"/>
    <p:sldId id="415" r:id="rId71"/>
    <p:sldId id="406" r:id="rId72"/>
    <p:sldId id="416" r:id="rId73"/>
    <p:sldId id="431" r:id="rId74"/>
    <p:sldId id="418" r:id="rId75"/>
    <p:sldId id="419" r:id="rId76"/>
    <p:sldId id="413" r:id="rId77"/>
    <p:sldId id="420" r:id="rId78"/>
    <p:sldId id="428" r:id="rId79"/>
    <p:sldId id="429" r:id="rId80"/>
    <p:sldId id="423" r:id="rId81"/>
    <p:sldId id="425" r:id="rId82"/>
    <p:sldId id="424" r:id="rId83"/>
    <p:sldId id="426" r:id="rId84"/>
    <p:sldId id="432" r:id="rId85"/>
    <p:sldId id="434" r:id="rId86"/>
    <p:sldId id="433" r:id="rId87"/>
    <p:sldId id="435" r:id="rId88"/>
    <p:sldId id="436" r:id="rId89"/>
    <p:sldId id="437" r:id="rId90"/>
    <p:sldId id="438" r:id="rId91"/>
    <p:sldId id="439" r:id="rId92"/>
    <p:sldId id="446" r:id="rId93"/>
    <p:sldId id="447" r:id="rId94"/>
    <p:sldId id="440" r:id="rId95"/>
    <p:sldId id="448" r:id="rId96"/>
    <p:sldId id="441" r:id="rId97"/>
    <p:sldId id="442" r:id="rId98"/>
    <p:sldId id="443" r:id="rId99"/>
    <p:sldId id="444" r:id="rId100"/>
    <p:sldId id="449" r:id="rId101"/>
    <p:sldId id="445" r:id="rId102"/>
    <p:sldId id="452" r:id="rId103"/>
    <p:sldId id="450" r:id="rId104"/>
    <p:sldId id="455" r:id="rId105"/>
    <p:sldId id="456" r:id="rId106"/>
    <p:sldId id="457" r:id="rId107"/>
    <p:sldId id="458" r:id="rId108"/>
    <p:sldId id="459" r:id="rId109"/>
    <p:sldId id="460" r:id="rId110"/>
    <p:sldId id="461" r:id="rId111"/>
    <p:sldId id="462" r:id="rId112"/>
    <p:sldId id="451" r:id="rId113"/>
    <p:sldId id="465" r:id="rId114"/>
    <p:sldId id="467" r:id="rId115"/>
    <p:sldId id="466" r:id="rId116"/>
    <p:sldId id="464" r:id="rId117"/>
    <p:sldId id="468" r:id="rId118"/>
    <p:sldId id="471" r:id="rId119"/>
    <p:sldId id="472" r:id="rId120"/>
    <p:sldId id="473" r:id="rId121"/>
    <p:sldId id="474" r:id="rId122"/>
    <p:sldId id="469" r:id="rId123"/>
    <p:sldId id="470" r:id="rId124"/>
    <p:sldId id="475" r:id="rId125"/>
    <p:sldId id="476" r:id="rId126"/>
    <p:sldId id="477" r:id="rId127"/>
    <p:sldId id="478" r:id="rId128"/>
    <p:sldId id="479" r:id="rId129"/>
    <p:sldId id="480" r:id="rId1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377"/>
            <p14:sldId id="378"/>
            <p14:sldId id="379"/>
          </p14:sldIdLst>
        </p14:section>
        <p14:section name="Residual Connection" id="{AD4ABDCF-3519-A34F-BA07-07FA0780EB21}">
          <p14:sldIdLst>
            <p14:sldId id="344"/>
            <p14:sldId id="357"/>
          </p14:sldIdLst>
        </p14:section>
        <p14:section name="BERT (WordPiece)"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Lst>
        </p14:section>
        <p14:section name="Colab (Word2vec)" id="{226018CD-123D-BE4F-98E9-8547435AB18D}">
          <p14:sldIdLst>
            <p14:sldId id="451"/>
            <p14:sldId id="465"/>
            <p14:sldId id="467"/>
            <p14:sldId id="466"/>
          </p14:sldIdLst>
        </p14:section>
        <p14:section name="RNN" id="{6670F0A2-A995-A345-B6B7-7A0F9CA3A9E5}">
          <p14:sldIdLst>
            <p14:sldId id="464"/>
            <p14:sldId id="468"/>
            <p14:sldId id="471"/>
            <p14:sldId id="472"/>
            <p14:sldId id="473"/>
            <p14:sldId id="474"/>
          </p14:sldIdLst>
        </p14:section>
        <p14:section name="LSTM" id="{2A886AFB-B1BD-1B4A-BE70-3A3DF96C3DC6}">
          <p14:sldIdLst>
            <p14:sldId id="469"/>
            <p14:sldId id="470"/>
            <p14:sldId id="475"/>
            <p14:sldId id="476"/>
            <p14:sldId id="477"/>
            <p14:sldId id="478"/>
            <p14:sldId id="479"/>
            <p14:sldId id="4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22" autoAdjust="0"/>
    <p:restoredTop sz="94714"/>
  </p:normalViewPr>
  <p:slideViewPr>
    <p:cSldViewPr snapToGrid="0">
      <p:cViewPr varScale="1">
        <p:scale>
          <a:sx n="227" d="100"/>
          <a:sy n="227" d="100"/>
        </p:scale>
        <p:origin x="6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2020/4/15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57</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2020/4/15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2020/4/15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2020/4/15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2020/4/15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1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85.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104.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60.xml"/><Relationship Id="rId4" Type="http://schemas.openxmlformats.org/officeDocument/2006/relationships/hyperlink" Target="https://github.com/chrisjmccormick/word2vec_commented/blob/master/word2phrase.c" TargetMode="Externa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98.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image" Target="../media/image100.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112.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68.xml"/><Relationship Id="rId4" Type="http://schemas.openxmlformats.org/officeDocument/2006/relationships/hyperlink" Target="https://github.com/the-Quert/inlpfun/blob/master/word2vec/wiki_to_txt.py"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69.xml"/><Relationship Id="rId4" Type="http://schemas.openxmlformats.org/officeDocument/2006/relationships/hyperlink" Target="https://github.com/the-Quert/inlpfun/blob/master/word2vec/segmentaion.py"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71.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2.xml"/><Relationship Id="rId4" Type="http://schemas.microsoft.com/office/2007/relationships/hdphoto" Target="../media/hdphoto1.wdp"/></Relationships>
</file>

<file path=ppt/slides/_rels/slide11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1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103.png"/></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105.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1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8.xml"/><Relationship Id="rId4" Type="http://schemas.microsoft.com/office/2007/relationships/hdphoto" Target="../media/hdphoto1.wdp"/></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1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2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1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hyperlink" Target="https://github.com/the-Quert/iNLPfun/blob/master/BERT/run_classifier.py#L409-L481"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hyperlink" Target="https://github.com/the-Quert/iNLPfun/blob/master/BERT/modeling.py/#L199-L22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hyperlink" Target="https://github.com/the-Quert/iNLPfun/blob/master/BERT/modeling.py/#L823-L848"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31.png"/><Relationship Id="rId4" Type="http://schemas.openxmlformats.org/officeDocument/2006/relationships/hyperlink" Target="https://github.com/the-Quert/iNLPfun/blob/master/BERT/modeling.py/#L646-L723\"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hyperlink" Target="https://github.com/the-Quert/iNLPfun/blob/master/BERT/run_classifier.py/#L45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2.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4.xml"/><Relationship Id="rId4" Type="http://schemas.microsoft.com/office/2007/relationships/hdphoto" Target="../media/hdphoto1.wdp"/></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xml"/><Relationship Id="rId1" Type="http://schemas.openxmlformats.org/officeDocument/2006/relationships/tags" Target="../tags/tag45.xml"/><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47.xml"/><Relationship Id="rId4" Type="http://schemas.openxmlformats.org/officeDocument/2006/relationships/image" Target="../media/image77.png"/></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ags" Target="../tags/tag4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83.png"/></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85.png"/></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88.png"/></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1.xml"/><Relationship Id="rId1" Type="http://schemas.openxmlformats.org/officeDocument/2006/relationships/tags" Target="../tags/tag53.xml"/><Relationship Id="rId5" Type="http://schemas.openxmlformats.org/officeDocument/2006/relationships/image" Target="../media/image88.png"/><Relationship Id="rId4" Type="http://schemas.openxmlformats.org/officeDocument/2006/relationships/image" Target="../media/image90.png"/></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54.xml"/><Relationship Id="rId5" Type="http://schemas.openxmlformats.org/officeDocument/2006/relationships/image" Target="../media/image92.png"/><Relationship Id="rId4" Type="http://schemas.openxmlformats.org/officeDocument/2006/relationships/image" Target="../media/image90.png"/></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55.xml"/><Relationship Id="rId5" Type="http://schemas.openxmlformats.org/officeDocument/2006/relationships/image" Target="../media/image94.pn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9647" cy="553998"/>
          </a:xfrm>
          <a:prstGeom prst="rect">
            <a:avLst/>
          </a:prstGeom>
          <a:noFill/>
        </p:spPr>
        <p:txBody>
          <a:bodyPr wrap="none" rtlCol="0">
            <a:spAutoFit/>
          </a:bodyPr>
          <a:lstStyle/>
          <a:p>
            <a:r>
              <a:rPr lang="en-US" sz="3000" dirty="0"/>
              <a:t>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pic>
        <p:nvPicPr>
          <p:cNvPr id="8" name="Picture 7">
            <a:extLst>
              <a:ext uri="{FF2B5EF4-FFF2-40B4-BE49-F238E27FC236}">
                <a16:creationId xmlns:a16="http://schemas.microsoft.com/office/drawing/2014/main" id="{DDE4FCA9-16F6-E446-B8EB-220EC381A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372" y="1260010"/>
            <a:ext cx="7112447" cy="4337980"/>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9647" cy="553998"/>
          </a:xfrm>
          <a:prstGeom prst="rect">
            <a:avLst/>
          </a:prstGeom>
          <a:noFill/>
        </p:spPr>
        <p:txBody>
          <a:bodyPr wrap="none" rtlCol="0">
            <a:spAutoFit/>
          </a:bodyPr>
          <a:lstStyle/>
          <a:p>
            <a:r>
              <a:rPr lang="en-US" sz="3000" dirty="0"/>
              <a:t>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9647" cy="553998"/>
          </a:xfrm>
          <a:prstGeom prst="rect">
            <a:avLst/>
          </a:prstGeom>
          <a:noFill/>
        </p:spPr>
        <p:txBody>
          <a:bodyPr wrap="none" rtlCol="0">
            <a:spAutoFit/>
          </a:bodyPr>
          <a:lstStyle/>
          <a:p>
            <a:r>
              <a:rPr lang="en-US" sz="3000" dirty="0"/>
              <a:t>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392" cy="553998"/>
          </a:xfrm>
          <a:prstGeom prst="rect">
            <a:avLst/>
          </a:prstGeom>
          <a:noFill/>
        </p:spPr>
        <p:txBody>
          <a:bodyPr wrap="none" rtlCol="0">
            <a:spAutoFit/>
          </a:bodyPr>
          <a:lstStyle/>
          <a:p>
            <a:r>
              <a:rPr lang="en-US" sz="3000" dirty="0"/>
              <a:t>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41574" cy="553998"/>
          </a:xfrm>
          <a:prstGeom prst="rect">
            <a:avLst/>
          </a:prstGeom>
          <a:noFill/>
        </p:spPr>
        <p:txBody>
          <a:bodyPr wrap="none" rtlCol="0">
            <a:spAutoFit/>
          </a:bodyPr>
          <a:lstStyle/>
          <a:p>
            <a:r>
              <a:rPr lang="en-US" sz="3000" dirty="0"/>
              <a:t>Bidirectional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8849987"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Change RNN to LSTM -&gt; </a:t>
            </a:r>
            <a:r>
              <a:rPr lang="en-US" sz="3000" dirty="0" err="1"/>
              <a:t>ELMo</a:t>
            </a:r>
            <a:r>
              <a:rPr lang="en-US" sz="3000" dirty="0"/>
              <a:t> or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37607971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pic>
        <p:nvPicPr>
          <p:cNvPr id="7" name="Picture 6">
            <a:extLst>
              <a:ext uri="{FF2B5EF4-FFF2-40B4-BE49-F238E27FC236}">
                <a16:creationId xmlns:a16="http://schemas.microsoft.com/office/drawing/2014/main" id="{98F604D4-1AFA-C044-A733-1E89B7D70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8354" y="1011169"/>
            <a:ext cx="6438788" cy="4835661"/>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816" y="1026596"/>
            <a:ext cx="7276461" cy="5391033"/>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8318" y="1127571"/>
            <a:ext cx="7125028" cy="5278839"/>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Tree>
    <p:custDataLst>
      <p:tags r:id="rId1"/>
    </p:custDataLst>
    <p:extLst>
      <p:ext uri="{BB962C8B-B14F-4D97-AF65-F5344CB8AC3E}">
        <p14:creationId xmlns:p14="http://schemas.microsoft.com/office/powerpoint/2010/main" val="1768888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215122" y="2572532"/>
            <a:ext cx="7761805"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 Self-Attention</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864007" cy="523220"/>
          </a:xfrm>
          <a:prstGeom prst="rect">
            <a:avLst/>
          </a:prstGeom>
          <a:noFill/>
        </p:spPr>
        <p:txBody>
          <a:bodyPr wrap="none" rtlCol="0">
            <a:spAutoFit/>
          </a:bodyPr>
          <a:lstStyle/>
          <a:p>
            <a:r>
              <a:rPr lang="en-US" sz="2800" dirty="0"/>
              <a:t>Multi-head Self-attention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52754"/>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2552001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2.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05"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305" y="369277"/>
            <a:ext cx="6553772"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extLst>
      <p:ext uri="{BB962C8B-B14F-4D97-AF65-F5344CB8AC3E}">
        <p14:creationId xmlns:p14="http://schemas.microsoft.com/office/powerpoint/2010/main" val="2375070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3.  </a:t>
            </a:r>
            <a:r>
              <a:rPr lang="en-US" sz="2700" dirty="0" err="1"/>
              <a:t>ReLU</a:t>
            </a:r>
            <a:r>
              <a:rPr lang="en-US" sz="2700" dirty="0"/>
              <a:t> (Rectified Linear Unit)</a:t>
            </a:r>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22" y="2577161"/>
            <a:ext cx="2108200" cy="622300"/>
          </a:xfrm>
          <a:prstGeom prst="rect">
            <a:avLst/>
          </a:prstGeom>
        </p:spPr>
      </p:pic>
      <p:pic>
        <p:nvPicPr>
          <p:cNvPr id="7" name="Picture 6">
            <a:extLst>
              <a:ext uri="{FF2B5EF4-FFF2-40B4-BE49-F238E27FC236}">
                <a16:creationId xmlns:a16="http://schemas.microsoft.com/office/drawing/2014/main" id="{FABDC277-06CD-B743-B874-F390BC5B2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972" y="1707747"/>
            <a:ext cx="8572500" cy="2844800"/>
          </a:xfrm>
          <a:prstGeom prst="rect">
            <a:avLst/>
          </a:prstGeom>
        </p:spPr>
      </p:pic>
      <p:sp>
        <p:nvSpPr>
          <p:cNvPr id="9" name="TextBox 8">
            <a:extLst>
              <a:ext uri="{FF2B5EF4-FFF2-40B4-BE49-F238E27FC236}">
                <a16:creationId xmlns:a16="http://schemas.microsoft.com/office/drawing/2014/main" id="{EA4CDFA4-AC10-AF4A-A54D-96173B1C05C5}"/>
              </a:ext>
            </a:extLst>
          </p:cNvPr>
          <p:cNvSpPr txBox="1"/>
          <p:nvPr/>
        </p:nvSpPr>
        <p:spPr>
          <a:xfrm>
            <a:off x="1216550" y="5478449"/>
            <a:ext cx="2748316"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Tree>
    <p:extLst>
      <p:ext uri="{BB962C8B-B14F-4D97-AF65-F5344CB8AC3E}">
        <p14:creationId xmlns:p14="http://schemas.microsoft.com/office/powerpoint/2010/main" val="1826727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4.  </a:t>
            </a:r>
            <a:r>
              <a:rPr lang="en-US" sz="2700" dirty="0" err="1"/>
              <a:t>Softmax</a:t>
            </a:r>
            <a:endParaRPr lang="en-US" sz="2700" dirty="0"/>
          </a:p>
        </p:txBody>
      </p:sp>
      <p:pic>
        <p:nvPicPr>
          <p:cNvPr id="3" name="Picture 2">
            <a:extLst>
              <a:ext uri="{FF2B5EF4-FFF2-40B4-BE49-F238E27FC236}">
                <a16:creationId xmlns:a16="http://schemas.microsoft.com/office/drawing/2014/main" id="{1FF03A32-3C0E-0F49-B07E-B00C2BDBD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448" y="917766"/>
            <a:ext cx="7750424" cy="5005956"/>
          </a:xfrm>
          <a:prstGeom prst="rect">
            <a:avLst/>
          </a:prstGeom>
        </p:spPr>
      </p:pic>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23" y="214506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547960" y="1960403"/>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spTree>
    <p:extLst>
      <p:ext uri="{BB962C8B-B14F-4D97-AF65-F5344CB8AC3E}">
        <p14:creationId xmlns:p14="http://schemas.microsoft.com/office/powerpoint/2010/main" val="23887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36406" y="2572532"/>
            <a:ext cx="591924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Connection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E2F27E8-413C-4383-A95D-9F3F7DB38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231" y="1358443"/>
            <a:ext cx="4866543" cy="2702728"/>
          </a:xfrm>
          <a:prstGeom prst="rect">
            <a:avLst/>
          </a:prstGeom>
        </p:spPr>
      </p:pic>
      <p:sp>
        <p:nvSpPr>
          <p:cNvPr id="6" name="文字方塊 5">
            <a:extLst>
              <a:ext uri="{FF2B5EF4-FFF2-40B4-BE49-F238E27FC236}">
                <a16:creationId xmlns:a16="http://schemas.microsoft.com/office/drawing/2014/main" id="{9784F4DF-8B60-4BF4-A690-489BF53D68CD}"/>
              </a:ext>
            </a:extLst>
          </p:cNvPr>
          <p:cNvSpPr txBox="1"/>
          <p:nvPr/>
        </p:nvSpPr>
        <p:spPr>
          <a:xfrm>
            <a:off x="3786554" y="2494363"/>
            <a:ext cx="1736373" cy="430887"/>
          </a:xfrm>
          <a:prstGeom prst="rect">
            <a:avLst/>
          </a:prstGeom>
          <a:noFill/>
        </p:spPr>
        <p:txBody>
          <a:bodyPr wrap="none" rtlCol="0">
            <a:spAutoFit/>
          </a:bodyPr>
          <a:lstStyle/>
          <a:p>
            <a:r>
              <a:rPr lang="en-US" sz="2200" dirty="0"/>
              <a:t>G(x) = F(x) + x</a:t>
            </a:r>
          </a:p>
        </p:txBody>
      </p:sp>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5308441" cy="523220"/>
          </a:xfrm>
          <a:prstGeom prst="rect">
            <a:avLst/>
          </a:prstGeom>
          <a:noFill/>
        </p:spPr>
        <p:txBody>
          <a:bodyPr wrap="none" rtlCol="0">
            <a:spAutoFit/>
          </a:bodyPr>
          <a:lstStyle/>
          <a:p>
            <a:r>
              <a:rPr lang="en-US" sz="2800"/>
              <a:t>Residual-Connection </a:t>
            </a:r>
            <a:r>
              <a:rPr lang="en-US" sz="2800" dirty="0"/>
              <a:t>(from </a:t>
            </a:r>
            <a:r>
              <a:rPr lang="en-US" sz="2800" dirty="0" err="1"/>
              <a:t>ResNet</a:t>
            </a:r>
            <a:r>
              <a:rPr lang="en-US" sz="2800" dirty="0"/>
              <a: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16088" y="6285461"/>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18" y="-2638"/>
            <a:ext cx="5740282"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40323" y="2097991"/>
            <a:ext cx="6096000" cy="3386568"/>
          </a:xfrm>
          <a:prstGeom prst="rect">
            <a:avLst/>
          </a:prstGeom>
        </p:spPr>
        <p:txBody>
          <a:bodyPr>
            <a:spAutoFit/>
          </a:bodyPr>
          <a:lstStyle/>
          <a:p>
            <a:pPr marL="171450" indent="-171450">
              <a:lnSpc>
                <a:spcPct val="150000"/>
              </a:lnSpc>
              <a:buFont typeface="Arial" panose="020B0604020202020204" pitchFamily="34" charset="0"/>
              <a:buChar char="•"/>
            </a:pPr>
            <a:r>
              <a:rPr lang="en-US" sz="1200" dirty="0" err="1"/>
              <a:t>input_file</a:t>
            </a:r>
            <a:endParaRPr lang="en-US" sz="1200" dirty="0"/>
          </a:p>
          <a:p>
            <a:pPr marL="171450" indent="-171450">
              <a:lnSpc>
                <a:spcPct val="150000"/>
              </a:lnSpc>
              <a:buFont typeface="Arial" panose="020B0604020202020204" pitchFamily="34" charset="0"/>
              <a:buChar char="•"/>
            </a:pPr>
            <a:r>
              <a:rPr lang="en-US" sz="1200" dirty="0" err="1"/>
              <a:t>output_file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vocab_file：指定字典路徑（Google</a:t>
            </a:r>
            <a:r>
              <a:rPr lang="zh-TW" altLang="en-US" sz="1200" dirty="0">
                <a:solidFill>
                  <a:srgbClr val="FF0000"/>
                </a:solidFill>
              </a:rPr>
              <a:t>提供</a:t>
            </a:r>
            <a:r>
              <a:rPr lang="en-GB" altLang="zh-TW" sz="1200" dirty="0">
                <a:solidFill>
                  <a:srgbClr val="FF0000"/>
                </a:solidFill>
              </a:rPr>
              <a:t>, </a:t>
            </a:r>
            <a:r>
              <a:rPr lang="en-US" altLang="zh-TW" sz="1200" dirty="0">
                <a:solidFill>
                  <a:srgbClr val="FF0000"/>
                </a:solidFill>
              </a:rPr>
              <a:t>Tokenization</a:t>
            </a:r>
            <a:r>
              <a:rPr lang="zh-TW" altLang="en-US" sz="1200" dirty="0">
                <a:solidFill>
                  <a:srgbClr val="FF0000"/>
                </a:solidFill>
              </a:rPr>
              <a:t> 會用到</a:t>
            </a:r>
            <a:r>
              <a:rPr lang="en-US" sz="1200" dirty="0">
                <a:solidFill>
                  <a:srgbClr val="FF0000"/>
                </a:solidFill>
              </a:rPr>
              <a:t>）</a:t>
            </a:r>
          </a:p>
          <a:p>
            <a:pPr marL="171450" indent="-171450">
              <a:lnSpc>
                <a:spcPct val="150000"/>
              </a:lnSpc>
              <a:buFont typeface="Arial" panose="020B0604020202020204" pitchFamily="34" charset="0"/>
              <a:buChar char="•"/>
            </a:pPr>
            <a:r>
              <a:rPr lang="en-US" sz="1200" dirty="0" err="1"/>
              <a:t>do_lower_case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max_seq_length：每一條訓練數據（兩句話）相加後的最大長度限制</a:t>
            </a:r>
            <a:r>
              <a:rPr lang="en-US" sz="1200" dirty="0">
                <a:solidFill>
                  <a:srgbClr val="FF0000"/>
                </a:solidFill>
              </a:rPr>
              <a:t> (128)</a:t>
            </a:r>
          </a:p>
          <a:p>
            <a:pPr marL="171450" indent="-171450">
              <a:lnSpc>
                <a:spcPct val="150000"/>
              </a:lnSpc>
              <a:buFont typeface="Arial" panose="020B0604020202020204" pitchFamily="34" charset="0"/>
              <a:buChar char="•"/>
            </a:pPr>
            <a:r>
              <a:rPr lang="en-US" sz="1200" dirty="0" err="1"/>
              <a:t>max_predictions_per_seq：每一條訓練數據mask的最大數量</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random_seed：隨機種子</a:t>
            </a:r>
            <a:r>
              <a:rPr lang="en-US" sz="1200" dirty="0">
                <a:solidFill>
                  <a:srgbClr val="FF0000"/>
                </a:solidFill>
              </a:rPr>
              <a:t> (12345)</a:t>
            </a:r>
          </a:p>
          <a:p>
            <a:pPr marL="171450" indent="-171450">
              <a:lnSpc>
                <a:spcPct val="150000"/>
              </a:lnSpc>
              <a:buFont typeface="Arial" panose="020B0604020202020204" pitchFamily="34" charset="0"/>
              <a:buChar char="•"/>
            </a:pPr>
            <a:r>
              <a:rPr lang="en-US" sz="1200" dirty="0" err="1">
                <a:solidFill>
                  <a:srgbClr val="FF0000"/>
                </a:solidFill>
              </a:rPr>
              <a:t>dupe_factor：對文檔多次重複隨機產生訓練集，隨機的次數</a:t>
            </a:r>
            <a:r>
              <a:rPr lang="zh-TW" altLang="en-US" sz="1200" dirty="0">
                <a:solidFill>
                  <a:srgbClr val="FF0000"/>
                </a:solidFill>
              </a:rPr>
              <a:t> </a:t>
            </a:r>
            <a:r>
              <a:rPr lang="en-US" altLang="zh-TW" sz="1200" dirty="0">
                <a:solidFill>
                  <a:srgbClr val="FF0000"/>
                </a:solidFill>
              </a:rPr>
              <a:t>(10)</a:t>
            </a:r>
            <a:endParaRPr lang="en-US" sz="1200" dirty="0">
              <a:solidFill>
                <a:srgbClr val="FF0000"/>
              </a:solidFill>
            </a:endParaRPr>
          </a:p>
          <a:p>
            <a:pPr marL="171450" indent="-171450">
              <a:lnSpc>
                <a:spcPct val="150000"/>
              </a:lnSpc>
              <a:buFont typeface="Arial" panose="020B0604020202020204" pitchFamily="34" charset="0"/>
              <a:buChar char="•"/>
            </a:pPr>
            <a:r>
              <a:rPr lang="en-US" sz="1200" dirty="0" err="1"/>
              <a:t>masked_lm_prob：訓練數據產生mask的概率</a:t>
            </a:r>
            <a:r>
              <a:rPr lang="en-US" sz="1200" dirty="0"/>
              <a:t> (0.15)</a:t>
            </a:r>
          </a:p>
          <a:p>
            <a:pPr marL="171450" indent="-171450">
              <a:lnSpc>
                <a:spcPct val="150000"/>
              </a:lnSpc>
              <a:buFont typeface="Arial" panose="020B0604020202020204" pitchFamily="34" charset="0"/>
              <a:buChar char="•"/>
            </a:pPr>
            <a:r>
              <a:rPr lang="en-US" sz="1200" dirty="0" err="1"/>
              <a:t>max_predictions_per_seq</a:t>
            </a:r>
            <a:r>
              <a:rPr lang="en-US" sz="1200" dirty="0"/>
              <a:t>*</a:t>
            </a:r>
            <a:r>
              <a:rPr lang="en-US" sz="1200" dirty="0" err="1"/>
              <a:t>masked_lm_prob數量的mask</a:t>
            </a:r>
            <a:endParaRPr lang="en-US" sz="1200" dirty="0"/>
          </a:p>
          <a:p>
            <a:pPr marL="171450" indent="-171450">
              <a:lnSpc>
                <a:spcPct val="150000"/>
              </a:lnSpc>
              <a:buFont typeface="Arial" panose="020B0604020202020204" pitchFamily="34" charset="0"/>
              <a:buChar char="•"/>
            </a:pPr>
            <a:r>
              <a:rPr lang="en-US" sz="1200" dirty="0" err="1"/>
              <a:t>short_seq_prob：為了縮小預訓練和微調過程的差距，從而概率產生小於max_seq_length的訓練數據</a:t>
            </a:r>
            <a:endParaRPr lang="en-US" sz="12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Tree>
    <p:extLst>
      <p:ext uri="{BB962C8B-B14F-4D97-AF65-F5344CB8AC3E}">
        <p14:creationId xmlns:p14="http://schemas.microsoft.com/office/powerpoint/2010/main" val="29031691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Tree>
    <p:custDataLst>
      <p:tags r:id="rId1"/>
    </p:custDataLst>
    <p:extLst>
      <p:ext uri="{BB962C8B-B14F-4D97-AF65-F5344CB8AC3E}">
        <p14:creationId xmlns:p14="http://schemas.microsoft.com/office/powerpoint/2010/main" val="2409882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68811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64280" y="3490410"/>
            <a:ext cx="3061479" cy="369332"/>
          </a:xfrm>
          <a:prstGeom prst="rect">
            <a:avLst/>
          </a:prstGeom>
          <a:noFill/>
        </p:spPr>
        <p:txBody>
          <a:bodyPr wrap="none" rtlCol="0">
            <a:spAutoFit/>
          </a:bodyPr>
          <a:lstStyle/>
          <a:p>
            <a:r>
              <a:rPr lang="en-GB" dirty="0"/>
              <a:t>  def </a:t>
            </a:r>
            <a:r>
              <a:rPr lang="en-GB" dirty="0" err="1"/>
              <a:t>create_training_instances</a:t>
            </a:r>
            <a:endParaRPr lang="en-US" dirty="0"/>
          </a:p>
        </p:txBody>
      </p:sp>
      <p:sp>
        <p:nvSpPr>
          <p:cNvPr id="17" name="文字方塊 16">
            <a:extLst>
              <a:ext uri="{FF2B5EF4-FFF2-40B4-BE49-F238E27FC236}">
                <a16:creationId xmlns:a16="http://schemas.microsoft.com/office/drawing/2014/main" id="{79C2FBF5-B023-4BB0-AA6F-2550CB6E5114}"/>
              </a:ext>
            </a:extLst>
          </p:cNvPr>
          <p:cNvSpPr txBox="1"/>
          <p:nvPr/>
        </p:nvSpPr>
        <p:spPr>
          <a:xfrm>
            <a:off x="2556099" y="4044407"/>
            <a:ext cx="1569660" cy="369332"/>
          </a:xfrm>
          <a:prstGeom prst="rect">
            <a:avLst/>
          </a:prstGeom>
          <a:noFill/>
        </p:spPr>
        <p:txBody>
          <a:bodyPr wrap="none" rtlCol="0">
            <a:spAutoFit/>
          </a:bodyPr>
          <a:lstStyle/>
          <a:p>
            <a:r>
              <a:rPr lang="zh-TW" altLang="en-US" dirty="0"/>
              <a:t>創建訓練實例</a:t>
            </a:r>
            <a:endParaRPr lang="en-US" dirty="0"/>
          </a:p>
        </p:txBody>
      </p:sp>
      <p:sp>
        <p:nvSpPr>
          <p:cNvPr id="18" name="文字方塊 17">
            <a:extLst>
              <a:ext uri="{FF2B5EF4-FFF2-40B4-BE49-F238E27FC236}">
                <a16:creationId xmlns:a16="http://schemas.microsoft.com/office/drawing/2014/main" id="{5314D30E-D5F0-42A6-B19C-587BFB9B8B9B}"/>
              </a:ext>
            </a:extLst>
          </p:cNvPr>
          <p:cNvSpPr txBox="1"/>
          <p:nvPr/>
        </p:nvSpPr>
        <p:spPr>
          <a:xfrm>
            <a:off x="1725360" y="373539"/>
            <a:ext cx="877163" cy="369332"/>
          </a:xfrm>
          <a:prstGeom prst="rect">
            <a:avLst/>
          </a:prstGeom>
          <a:noFill/>
        </p:spPr>
        <p:txBody>
          <a:bodyPr wrap="none" rtlCol="0">
            <a:spAutoFit/>
          </a:bodyPr>
          <a:lstStyle/>
          <a:p>
            <a:r>
              <a:rPr lang="zh-TW" altLang="en-US" dirty="0"/>
              <a:t>預訓練</a:t>
            </a:r>
            <a:endParaRPr lang="en-US" altLang="zh-TW" dirty="0"/>
          </a:p>
        </p:txBody>
      </p:sp>
      <p:cxnSp>
        <p:nvCxnSpPr>
          <p:cNvPr id="20" name="直線單箭頭接點 19">
            <a:extLst>
              <a:ext uri="{FF2B5EF4-FFF2-40B4-BE49-F238E27FC236}">
                <a16:creationId xmlns:a16="http://schemas.microsoft.com/office/drawing/2014/main" id="{A2BB4267-96BD-4F35-8F1A-8C145FC4EFB8}"/>
              </a:ext>
            </a:extLst>
          </p:cNvPr>
          <p:cNvCxnSpPr>
            <a:cxnSpLocks/>
            <a:stCxn id="18" idx="3"/>
          </p:cNvCxnSpPr>
          <p:nvPr/>
        </p:nvCxnSpPr>
        <p:spPr>
          <a:xfrm flipV="1">
            <a:off x="2602523" y="548725"/>
            <a:ext cx="417027" cy="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E88F190-D312-45FA-B6E8-0CBEA613A38C}"/>
              </a:ext>
            </a:extLst>
          </p:cNvPr>
          <p:cNvSpPr txBox="1"/>
          <p:nvPr/>
        </p:nvSpPr>
        <p:spPr>
          <a:xfrm>
            <a:off x="3019550" y="350730"/>
            <a:ext cx="1569660" cy="369332"/>
          </a:xfrm>
          <a:prstGeom prst="rect">
            <a:avLst/>
          </a:prstGeom>
          <a:noFill/>
        </p:spPr>
        <p:txBody>
          <a:bodyPr wrap="none" rtlCol="0">
            <a:spAutoFit/>
          </a:bodyPr>
          <a:lstStyle/>
          <a:p>
            <a:r>
              <a:rPr lang="zh-TW" altLang="en-US" dirty="0"/>
              <a:t>核心模型構建</a:t>
            </a:r>
            <a:endParaRPr lang="en-US" dirty="0"/>
          </a:p>
        </p:txBody>
      </p:sp>
      <p:cxnSp>
        <p:nvCxnSpPr>
          <p:cNvPr id="24" name="直線單箭頭接點 23">
            <a:extLst>
              <a:ext uri="{FF2B5EF4-FFF2-40B4-BE49-F238E27FC236}">
                <a16:creationId xmlns:a16="http://schemas.microsoft.com/office/drawing/2014/main" id="{3641CA19-6548-4363-8075-E812CBBD9DE2}"/>
              </a:ext>
            </a:extLst>
          </p:cNvPr>
          <p:cNvCxnSpPr>
            <a:stCxn id="22" idx="3"/>
          </p:cNvCxnSpPr>
          <p:nvPr/>
        </p:nvCxnSpPr>
        <p:spPr>
          <a:xfrm>
            <a:off x="4589210" y="535396"/>
            <a:ext cx="43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605B70E-8453-475F-9043-84CCF954BBE7}"/>
              </a:ext>
            </a:extLst>
          </p:cNvPr>
          <p:cNvSpPr txBox="1"/>
          <p:nvPr/>
        </p:nvSpPr>
        <p:spPr>
          <a:xfrm>
            <a:off x="5023156" y="364059"/>
            <a:ext cx="646331" cy="369332"/>
          </a:xfrm>
          <a:prstGeom prst="rect">
            <a:avLst/>
          </a:prstGeom>
          <a:noFill/>
        </p:spPr>
        <p:txBody>
          <a:bodyPr wrap="none" rtlCol="0">
            <a:spAutoFit/>
          </a:bodyPr>
          <a:lstStyle/>
          <a:p>
            <a:r>
              <a:rPr lang="zh-TW" altLang="en-US" dirty="0"/>
              <a:t>訓練</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159" y="2215852"/>
            <a:ext cx="5065682"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 Embedding</a:t>
            </a:r>
          </a:p>
          <a:p>
            <a:pPr algn="ctr"/>
            <a:r>
              <a:rPr lang="en-US" altLang="zh-TW" sz="5400" dirty="0">
                <a:ln w="0"/>
                <a:effectLst>
                  <a:outerShdw blurRad="38100" dist="19050" dir="2700000" algn="tl" rotWithShape="0">
                    <a:schemeClr val="dk1">
                      <a:alpha val="40000"/>
                    </a:schemeClr>
                  </a:outerShdw>
                </a:effectLst>
              </a:rPr>
              <a:t>&amp;</a:t>
            </a:r>
          </a:p>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Tree>
    <p:custDataLst>
      <p:tags r:id="rId1"/>
    </p:custDataLst>
    <p:extLst>
      <p:ext uri="{BB962C8B-B14F-4D97-AF65-F5344CB8AC3E}">
        <p14:creationId xmlns:p14="http://schemas.microsoft.com/office/powerpoint/2010/main" val="32244402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13527</TotalTime>
  <Words>2790</Words>
  <Application>Microsoft Macintosh PowerPoint</Application>
  <PresentationFormat>Widescreen</PresentationFormat>
  <Paragraphs>472</Paragraphs>
  <Slides>129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129</vt:i4>
      </vt:variant>
    </vt:vector>
  </HeadingPairs>
  <TitlesOfParts>
    <vt:vector size="137" baseType="lpstr">
      <vt:lpstr>-apple-system</vt:lpstr>
      <vt:lpstr>等线</vt:lpstr>
      <vt:lpstr>NimbusRomNo9L</vt:lpstr>
      <vt:lpstr>Arial</vt:lpstr>
      <vt:lpstr>Calibri</vt:lpstr>
      <vt:lpstr>Calibri Light</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236</cp:revision>
  <dcterms:created xsi:type="dcterms:W3CDTF">2018-07-10T18:03:00Z</dcterms:created>
  <dcterms:modified xsi:type="dcterms:W3CDTF">2020-04-15T14:02:48Z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